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3" r:id="rId4"/>
    <p:sldId id="260" r:id="rId5"/>
    <p:sldId id="264" r:id="rId6"/>
    <p:sldId id="261" r:id="rId7"/>
    <p:sldId id="262" r:id="rId8"/>
    <p:sldId id="265" r:id="rId9"/>
    <p:sldId id="269" r:id="rId10"/>
    <p:sldId id="270" r:id="rId11"/>
    <p:sldId id="266" r:id="rId12"/>
    <p:sldId id="267" r:id="rId13"/>
    <p:sldId id="273" r:id="rId14"/>
    <p:sldId id="271" r:id="rId15"/>
    <p:sldId id="278" r:id="rId16"/>
    <p:sldId id="276" r:id="rId17"/>
    <p:sldId id="275" r:id="rId18"/>
    <p:sldId id="272" r:id="rId19"/>
    <p:sldId id="274" r:id="rId20"/>
    <p:sldId id="26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7"/>
  </p:normalViewPr>
  <p:slideViewPr>
    <p:cSldViewPr snapToGrid="0" snapToObjects="1">
      <p:cViewPr varScale="1">
        <p:scale>
          <a:sx n="114" d="100"/>
          <a:sy n="114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mailto:join-dshubcommunity@lists.wisc.edu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in-combee@lists.wisc.ed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jpg"/><Relationship Id="rId4" Type="http://schemas.openxmlformats.org/officeDocument/2006/relationships/hyperlink" Target="https://combee-uw-madison.github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d.wisc.edu/seminars/qbio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bi.wisc.edu/" TargetMode="External"/><Relationship Id="rId4" Type="http://schemas.openxmlformats.org/officeDocument/2006/relationships/hyperlink" Target="https://qbi.wisc.edu/education/phd-mino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tobin.magle@wisc.edu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aglet/uw-r-workshops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hyperlink" Target="mailto:join-dshubcommunity@lists.wisc.edu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atascience.wisc.edu/" TargetMode="External"/><Relationship Id="rId5" Type="http://schemas.openxmlformats.org/officeDocument/2006/relationships/image" Target="../media/image35.tiff"/><Relationship Id="rId4" Type="http://schemas.openxmlformats.org/officeDocument/2006/relationships/hyperlink" Target="mailto:facilitator@datascience.wisc.edu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7.tiff"/><Relationship Id="rId7" Type="http://schemas.openxmlformats.org/officeDocument/2006/relationships/hyperlink" Target="https://microbiome.wisc.edu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5.tiff"/><Relationship Id="rId4" Type="http://schemas.openxmlformats.org/officeDocument/2006/relationships/hyperlink" Target="mailto:madmicrobiome@wid.wisc.ed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tech.wisc.edu/services/brc/workshop" TargetMode="Externa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2.png"/><Relationship Id="rId2" Type="http://schemas.openxmlformats.org/officeDocument/2006/relationships/hyperlink" Target="https://chtc.cs.wisc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koch5@wisc.edu" TargetMode="External"/><Relationship Id="rId5" Type="http://schemas.openxmlformats.org/officeDocument/2006/relationships/image" Target="../media/image41.tiff"/><Relationship Id="rId4" Type="http://schemas.openxmlformats.org/officeDocument/2006/relationships/hyperlink" Target="mailto:lmichael@wisc.ed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emcdaniel@wisc.edu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312A-CF45-5A4E-B5D8-2B9BEEE0C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863631"/>
            <a:ext cx="8679915" cy="174872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Computational Resources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@ UW-Madison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6312A-AC91-A64A-A1F4-FE4F09E4B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Elizabeth McDaniel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2019-08-27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MDTP Orientation</a:t>
            </a:r>
          </a:p>
        </p:txBody>
      </p:sp>
    </p:spTree>
    <p:extLst>
      <p:ext uri="{BB962C8B-B14F-4D97-AF65-F5344CB8AC3E}">
        <p14:creationId xmlns:p14="http://schemas.microsoft.com/office/powerpoint/2010/main" val="247157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Programming/Bioinformatics Books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D340FA-7E95-8840-AB5B-39784E9BC2B1}"/>
              </a:ext>
            </a:extLst>
          </p:cNvPr>
          <p:cNvGrpSpPr/>
          <p:nvPr/>
        </p:nvGrpSpPr>
        <p:grpSpPr>
          <a:xfrm>
            <a:off x="2447073" y="1220723"/>
            <a:ext cx="6940988" cy="5425404"/>
            <a:chOff x="718634" y="1218607"/>
            <a:chExt cx="6940988" cy="5425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063514-FD85-B94E-95C1-B756AAE2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622" y="1218607"/>
              <a:ext cx="2286000" cy="2286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918B8-7B49-FC46-8F14-E7D83263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622" y="1218607"/>
              <a:ext cx="2286000" cy="228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7046ED-D4DF-5640-9452-6AD1C265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927" y="3654465"/>
              <a:ext cx="2859616" cy="2859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4BECB5-A443-5744-BCB4-92DAF645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0409" y="1218607"/>
              <a:ext cx="1828801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AA3989-A9D5-D04E-BCFF-FC5A5782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3622" y="3786511"/>
              <a:ext cx="2286000" cy="285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D5E0DB-355C-7F41-BF6C-88856FA9F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634" y="3580594"/>
              <a:ext cx="2235200" cy="28575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97FAF1-A0C8-7F41-ACF9-CDF01090984D}"/>
              </a:ext>
            </a:extLst>
          </p:cNvPr>
          <p:cNvSpPr/>
          <p:nvPr/>
        </p:nvSpPr>
        <p:spPr>
          <a:xfrm>
            <a:off x="6706862" y="3443029"/>
            <a:ext cx="2932771" cy="306341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8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08E182-F328-7544-A416-8562A9F0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37" y="2862400"/>
            <a:ext cx="2709746" cy="135487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Online 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76C1B-CB62-494B-84F0-9A258846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" y="1258683"/>
            <a:ext cx="2475576" cy="1171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04486-0956-4E4F-A012-C8227991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95" y="1064405"/>
            <a:ext cx="4113561" cy="205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9D91-16AF-7042-B528-067E8A7DB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956" y="972272"/>
            <a:ext cx="2340516" cy="234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722CC-FF47-0744-9E1C-918AA1EB0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10" y="2752436"/>
            <a:ext cx="5731727" cy="1206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2EDA35-1409-B243-AB39-54587910F334}"/>
              </a:ext>
            </a:extLst>
          </p:cNvPr>
          <p:cNvSpPr txBox="1"/>
          <p:nvPr/>
        </p:nvSpPr>
        <p:spPr>
          <a:xfrm>
            <a:off x="591010" y="4357223"/>
            <a:ext cx="105490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Range of coursework from basic programming in R/python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Official courses from Harvard/MIT offered on edX in machine learning concepts/advanced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all else fails; Google it</a:t>
            </a:r>
          </a:p>
        </p:txBody>
      </p:sp>
    </p:spTree>
    <p:extLst>
      <p:ext uri="{BB962C8B-B14F-4D97-AF65-F5344CB8AC3E}">
        <p14:creationId xmlns:p14="http://schemas.microsoft.com/office/powerpoint/2010/main" val="87906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Carpentries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1055A-DD89-3440-8B3A-D359CF34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75"/>
          <a:stretch/>
        </p:blipFill>
        <p:spPr>
          <a:xfrm>
            <a:off x="1524000" y="1076757"/>
            <a:ext cx="9144000" cy="5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Carpentry Workshops on Campus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F5FB9-04DB-0F4F-A6A5-D8896E2650B9}"/>
              </a:ext>
            </a:extLst>
          </p:cNvPr>
          <p:cNvSpPr txBox="1"/>
          <p:nvPr/>
        </p:nvSpPr>
        <p:spPr>
          <a:xfrm>
            <a:off x="234173" y="1200615"/>
            <a:ext cx="109839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Workshops focused on teaching reproducible computational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Carpentry: Project organization skills, SQL,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Software Carpentry: Unix shell, Python, and version control (git)]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 community of local instructors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 workshops will be held weekly during Fall semester starting September 11th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Both carpentries workshops usually held in January over winter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updates about registration and other computation/data science events on campus: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join-dshubcommunity@lists.wisc.edu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980EA-C2D6-3443-B34D-12034B1D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61" y="288266"/>
            <a:ext cx="3475464" cy="7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ComBEE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1319F-AFD0-E644-9115-06E26F89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466" y="211873"/>
            <a:ext cx="3416300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09F6E-1C15-8041-A9AF-CC400C20D276}"/>
              </a:ext>
            </a:extLst>
          </p:cNvPr>
          <p:cNvSpPr txBox="1"/>
          <p:nvPr/>
        </p:nvSpPr>
        <p:spPr>
          <a:xfrm>
            <a:off x="234173" y="1200615"/>
            <a:ext cx="802888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putational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iology,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cology &amp;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Community of practice, student organized group to provide support for researchers applying computational tools to their research in ecology/evolution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Monthly seminars on computational biology/theoretical ecology/evolution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Weekly study groups on ‘omics related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Social gathering on Sept. 6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@ 4PM in MSB 6201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join-combee@lists.wisc.edu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https://combee-uw-madison.github.io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7F09F-1BA0-5146-A202-11B0EE78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961" y="3701940"/>
            <a:ext cx="1532330" cy="161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20455-6AA5-744E-A972-A704D28E3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390" t="55000" r="7741" b="15935"/>
          <a:stretch/>
        </p:blipFill>
        <p:spPr>
          <a:xfrm>
            <a:off x="8631043" y="3661982"/>
            <a:ext cx="1694986" cy="1615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76ACE-C8CE-3442-A771-6EDFE5F6316D}"/>
              </a:ext>
            </a:extLst>
          </p:cNvPr>
          <p:cNvSpPr txBox="1"/>
          <p:nvPr/>
        </p:nvSpPr>
        <p:spPr>
          <a:xfrm>
            <a:off x="8631043" y="5508702"/>
            <a:ext cx="324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Kirsten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Gotting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Currie Lab (Genetics Program)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Elizabeth McDaniel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McMahon Lab (MDTP)</a:t>
            </a:r>
          </a:p>
        </p:txBody>
      </p:sp>
    </p:spTree>
    <p:extLst>
      <p:ext uri="{BB962C8B-B14F-4D97-AF65-F5344CB8AC3E}">
        <p14:creationId xmlns:p14="http://schemas.microsoft.com/office/powerpoint/2010/main" val="428953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Quantitative Biology Initiative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4EEAB-5C14-584D-B652-F19A8842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750"/>
            <a:ext cx="12206868" cy="1135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7980E-62ED-EF43-B36E-B84068A48AF1}"/>
              </a:ext>
            </a:extLst>
          </p:cNvPr>
          <p:cNvSpPr txBox="1"/>
          <p:nvPr/>
        </p:nvSpPr>
        <p:spPr>
          <a:xfrm>
            <a:off x="312234" y="2810106"/>
            <a:ext cx="11541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Initiative to bring together quantitative biology on campus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Holds weekly seminars: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https://wid.wisc.edu/seminars/qbio/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Minor in Quant Bio: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https://qbi.wisc.edu/education/phd-minor/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https://qbi.wisc.edu/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Steenbock Libraries Workshop Series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05A53-E489-AC40-9E54-1E249390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537" y="1115278"/>
            <a:ext cx="1750381" cy="2313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D02CE-17FD-5144-AC65-BF87AD71345C}"/>
              </a:ext>
            </a:extLst>
          </p:cNvPr>
          <p:cNvSpPr txBox="1"/>
          <p:nvPr/>
        </p:nvSpPr>
        <p:spPr>
          <a:xfrm>
            <a:off x="8256727" y="3590692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Tobin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Magle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tobin.magle@wisc.edu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Data Services Facilitator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Steenbock Libraries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A2C93-D522-F84E-BF00-BDD08071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95" y="170205"/>
            <a:ext cx="2787264" cy="766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36BBE-D7BF-A049-A292-160657F7275C}"/>
              </a:ext>
            </a:extLst>
          </p:cNvPr>
          <p:cNvSpPr txBox="1"/>
          <p:nvPr/>
        </p:nvSpPr>
        <p:spPr>
          <a:xfrm>
            <a:off x="388826" y="1282149"/>
            <a:ext cx="7867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 workshop series and an Open Coding Lab (coding office hours/hacky hour) during the Fall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 workshop series covering R basics, data wrangling,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Expanded R workshops for researchers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Hosted in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Biocommons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Steenbock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https://github.com/maglet/uw-r-workshops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21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Science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5A2CD-5965-A24B-A7C5-795B114F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74" y="236665"/>
            <a:ext cx="3810000" cy="14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60BDF-0235-BB41-A3FF-A895274B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988" y="1696557"/>
            <a:ext cx="1593197" cy="2104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598D3-D738-C64B-BA45-F5F94A99FB04}"/>
              </a:ext>
            </a:extLst>
          </p:cNvPr>
          <p:cNvSpPr txBox="1"/>
          <p:nvPr/>
        </p:nvSpPr>
        <p:spPr>
          <a:xfrm>
            <a:off x="8102074" y="398098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Sarah Stevens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Science Facilitator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facilitator@datascience.wisc.edu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6333F9-C14E-124A-A51F-741AEE076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37" y="5034681"/>
            <a:ext cx="2711898" cy="1729433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B9F05984-635C-7942-B471-FCF66BF17B8E}"/>
              </a:ext>
            </a:extLst>
          </p:cNvPr>
          <p:cNvSpPr/>
          <p:nvPr/>
        </p:nvSpPr>
        <p:spPr>
          <a:xfrm rot="2835198">
            <a:off x="9345132" y="5922956"/>
            <a:ext cx="217828" cy="351280"/>
          </a:xfrm>
          <a:prstGeom prst="downArrow">
            <a:avLst/>
          </a:prstGeom>
          <a:solidFill>
            <a:srgbClr val="B9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0E2BC-294E-2941-9AAB-1EF5F76486B4}"/>
              </a:ext>
            </a:extLst>
          </p:cNvPr>
          <p:cNvSpPr txBox="1"/>
          <p:nvPr/>
        </p:nvSpPr>
        <p:spPr>
          <a:xfrm>
            <a:off x="312234" y="1148545"/>
            <a:ext cx="78679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 stop for all data science related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Hosts carpentries and data science training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Building a data science community and facilitating interdisciplinary collaborations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http://datascience.wisc.edu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out about events, workshops, professional development trainings, how to get involved by joining the Data Science Hub listserv: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join-dshubcommunity@lists.wisc.edu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67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7F64A-3794-D742-B9CF-A914A716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68" y="162727"/>
            <a:ext cx="4803932" cy="126784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Microbiome 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D01A8-467B-D04A-9374-11DD8E2C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789" y="1382693"/>
            <a:ext cx="1458331" cy="2187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6BA610-F615-044B-AF65-111311D54107}"/>
              </a:ext>
            </a:extLst>
          </p:cNvPr>
          <p:cNvSpPr txBox="1"/>
          <p:nvPr/>
        </p:nvSpPr>
        <p:spPr>
          <a:xfrm>
            <a:off x="7751955" y="3635297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Sailendharan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Sudakaran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madmicrobiome@wid.wisc.edu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madmicrobiome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75B2A-BF36-F541-98FB-42CA22EB1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085" y="4965840"/>
            <a:ext cx="2711898" cy="17294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4D2C1E53-815D-A041-B881-79F18DB53EC8}"/>
              </a:ext>
            </a:extLst>
          </p:cNvPr>
          <p:cNvSpPr/>
          <p:nvPr/>
        </p:nvSpPr>
        <p:spPr>
          <a:xfrm rot="2835198">
            <a:off x="8977143" y="5851060"/>
            <a:ext cx="217828" cy="351280"/>
          </a:xfrm>
          <a:prstGeom prst="downArrow">
            <a:avLst/>
          </a:prstGeom>
          <a:solidFill>
            <a:srgbClr val="B9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DC2C9-64A1-3F4E-B98D-6933EA229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34" y="5709455"/>
            <a:ext cx="4525887" cy="826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121B6-2B86-8247-BAB0-3E19686D9343}"/>
              </a:ext>
            </a:extLst>
          </p:cNvPr>
          <p:cNvSpPr txBox="1"/>
          <p:nvPr/>
        </p:nvSpPr>
        <p:spPr>
          <a:xfrm>
            <a:off x="312235" y="1148545"/>
            <a:ext cx="76051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Services and consultation concerning: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Coordinating collaborative research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021E-8304-4149-B68B-5D0D76F638BD}"/>
              </a:ext>
            </a:extLst>
          </p:cNvPr>
          <p:cNvSpPr txBox="1"/>
          <p:nvPr/>
        </p:nvSpPr>
        <p:spPr>
          <a:xfrm>
            <a:off x="323742" y="3354280"/>
            <a:ext cx="76051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Developing workshops, teaching modules, seminar series and conferences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Conducting outreach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https://microbiome.wisc.edu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3EFE5C-9CEA-B34D-9195-92FE30EF3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558" y="5474295"/>
            <a:ext cx="3029316" cy="11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5FAC91-8277-CF44-BCA4-791DDD2D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51" y="5855391"/>
            <a:ext cx="4525887" cy="8260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Biotech Center Workshops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FD46-F03A-C448-96D8-D9EB2896EC00}"/>
              </a:ext>
            </a:extLst>
          </p:cNvPr>
          <p:cNvSpPr txBox="1"/>
          <p:nvPr/>
        </p:nvSpPr>
        <p:spPr>
          <a:xfrm>
            <a:off x="367990" y="1371570"/>
            <a:ext cx="10682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Biotech center on campus offers Bioinformatics workshops (usually costs $$$)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Workshops include: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Linux Basics for NGS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 to NGS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16S Amplicon Sequencing Processing &amp;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Single-cell RNA-seq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ChIPseq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18C6-4F12-294B-8838-E1FD8BE83320}"/>
              </a:ext>
            </a:extLst>
          </p:cNvPr>
          <p:cNvSpPr txBox="1"/>
          <p:nvPr/>
        </p:nvSpPr>
        <p:spPr>
          <a:xfrm>
            <a:off x="367990" y="5341888"/>
            <a:ext cx="1023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http://www.biotech.wisc.edu/services/brc/workshop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9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should I learn computational skills?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AFBC1-56D5-F042-8E4C-5AFDE8F84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9" b="38049"/>
          <a:stretch/>
        </p:blipFill>
        <p:spPr>
          <a:xfrm>
            <a:off x="707974" y="1076757"/>
            <a:ext cx="10776052" cy="34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6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Center for High Throughput Computing (CHTC)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399C4-2A51-444F-8632-C3C2141E043C}"/>
              </a:ext>
            </a:extLst>
          </p:cNvPr>
          <p:cNvSpPr txBox="1"/>
          <p:nvPr/>
        </p:nvSpPr>
        <p:spPr>
          <a:xfrm>
            <a:off x="367990" y="1371570"/>
            <a:ext cx="10682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Free, campus resource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Scale up your computational research from your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run more analyses in parallel and larger jobs using their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Facilitators who can help you get started – weekly office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https://chtc.cs.wisc.edu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815C7-944A-2448-92E7-1E276752B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8" y="4049226"/>
            <a:ext cx="1776141" cy="2664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934CD-5117-D94E-81E3-F1F643289191}"/>
              </a:ext>
            </a:extLst>
          </p:cNvPr>
          <p:cNvSpPr txBox="1"/>
          <p:nvPr/>
        </p:nvSpPr>
        <p:spPr>
          <a:xfrm>
            <a:off x="2698594" y="4348976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Lauren Michael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Computing Facilitator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lmichael@wisc.edu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83D4C-7717-0C42-8690-B2C5F4513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45" y="4049226"/>
            <a:ext cx="1776140" cy="2664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59A1E-A75A-E440-B378-7DD2E51EF45C}"/>
              </a:ext>
            </a:extLst>
          </p:cNvPr>
          <p:cNvSpPr txBox="1"/>
          <p:nvPr/>
        </p:nvSpPr>
        <p:spPr>
          <a:xfrm>
            <a:off x="8272345" y="4348976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Christina Koch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Computing Facilitator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ckoch5@wisc.edu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82851-5D6A-604B-ABB0-F90B19136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841" y="203060"/>
            <a:ext cx="2363504" cy="20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40E08-721D-A34A-A8F0-DC2E5A30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2" y="1304427"/>
            <a:ext cx="2011697" cy="2124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01B92-CC71-FE4D-B1C7-C4111C5D39C7}"/>
              </a:ext>
            </a:extLst>
          </p:cNvPr>
          <p:cNvSpPr txBox="1"/>
          <p:nvPr/>
        </p:nvSpPr>
        <p:spPr>
          <a:xfrm>
            <a:off x="2911041" y="1351683"/>
            <a:ext cx="636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Elizabeth McDaniel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McMahon Lab – main office space in Engineering hall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emcdaniel@wisc.edu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EA81-102F-FE46-BDB9-F109D813F9E8}"/>
              </a:ext>
            </a:extLst>
          </p:cNvPr>
          <p:cNvSpPr txBox="1"/>
          <p:nvPr/>
        </p:nvSpPr>
        <p:spPr>
          <a:xfrm>
            <a:off x="0" y="550631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ComBEE Social on September 6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@ 4PM in MSB 6201!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6668B-9546-0C40-8E0F-E4E887D1A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41" y="2693190"/>
            <a:ext cx="3074019" cy="628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E92BE-7F4C-6744-9DBA-580E798AC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76" y="2352234"/>
            <a:ext cx="1191968" cy="1076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2C0215-75FB-4D40-9C71-1F0FD794A6CA}"/>
              </a:ext>
            </a:extLst>
          </p:cNvPr>
          <p:cNvSpPr txBox="1"/>
          <p:nvPr/>
        </p:nvSpPr>
        <p:spPr>
          <a:xfrm>
            <a:off x="0" y="405994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Fliers with computational resources, ComBEE monthly seminar schedule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244651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should I learn computational skills?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2906-3A61-9C47-916B-D908753B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9" b="1736"/>
          <a:stretch/>
        </p:blipFill>
        <p:spPr>
          <a:xfrm>
            <a:off x="707974" y="1076757"/>
            <a:ext cx="10776052" cy="56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should I learn computational skills?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AE2AA-4EB4-C143-80DC-18A00DF5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244025"/>
            <a:ext cx="10147300" cy="499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57FCF-E567-DF48-8377-1671B68DFFC3}"/>
              </a:ext>
            </a:extLst>
          </p:cNvPr>
          <p:cNvSpPr txBox="1"/>
          <p:nvPr/>
        </p:nvSpPr>
        <p:spPr>
          <a:xfrm>
            <a:off x="7270595" y="6476850"/>
            <a:ext cx="492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Science careers annual postdoc survey, COMPASS</a:t>
            </a:r>
          </a:p>
        </p:txBody>
      </p:sp>
    </p:spTree>
    <p:extLst>
      <p:ext uri="{BB962C8B-B14F-4D97-AF65-F5344CB8AC3E}">
        <p14:creationId xmlns:p14="http://schemas.microsoft.com/office/powerpoint/2010/main" val="121764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should I learn computational skills?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75AEE-F3D0-5C4E-A80F-36D4B8660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06"/>
          <a:stretch/>
        </p:blipFill>
        <p:spPr>
          <a:xfrm>
            <a:off x="1031812" y="1212887"/>
            <a:ext cx="4694973" cy="2695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70F53-1885-4945-B4E7-7C2CE0FD9E4D}"/>
              </a:ext>
            </a:extLst>
          </p:cNvPr>
          <p:cNvSpPr txBox="1"/>
          <p:nvPr/>
        </p:nvSpPr>
        <p:spPr>
          <a:xfrm>
            <a:off x="613317" y="4000876"/>
            <a:ext cx="10965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science/computational skills are highly transferrable and sought after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Era of “big-data” in personalized medicine, microbiome therapeutics, &amp; genomics start-ups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Government agencies rely on data analysts for public health programs &amp; energy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FA0D6-6DC4-0F4A-9F3E-1E9E6273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76" y="1212887"/>
            <a:ext cx="3866064" cy="270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356BC-AB10-0B49-9D03-87A83F64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5173928"/>
            <a:ext cx="3672928" cy="67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0E72D-B632-B141-8C17-6609495D4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46" y="5831163"/>
            <a:ext cx="2609386" cy="725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74E2D-688F-134F-9ED3-8C4F8E35B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102" y="5297121"/>
            <a:ext cx="2156707" cy="534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503C38-58FC-6F41-ACE7-8164EC1BD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202" y="5988735"/>
            <a:ext cx="2156707" cy="65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23AE-AEFE-B747-A2C2-7AA74871B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802" y="5987086"/>
            <a:ext cx="1398536" cy="763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A1AF-0A0C-8B4F-898C-95873E5AD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579" y="5120110"/>
            <a:ext cx="2487253" cy="763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6656CD-E185-9A46-9DEA-6FC973D57D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231" y="5967911"/>
            <a:ext cx="2327198" cy="672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90FBF3-DEC7-EE45-A7FB-5E5D5F7090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2602" y="5193125"/>
            <a:ext cx="2140736" cy="4911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E8EE4-0233-8F43-AEF8-532525557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2097" y="5849388"/>
            <a:ext cx="1204332" cy="9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can I learn computational skills?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BACAFD-918F-394A-B5F4-E673705EB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74182"/>
              </p:ext>
            </p:extLst>
          </p:nvPr>
        </p:nvGraphicFramePr>
        <p:xfrm>
          <a:off x="557562" y="1076758"/>
          <a:ext cx="11117766" cy="55937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2016970034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2158308709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878664084"/>
                    </a:ext>
                  </a:extLst>
                </a:gridCol>
              </a:tblGrid>
              <a:tr h="38167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 panose="020B0604020202020204" pitchFamily="34" charset="0"/>
                        </a:rPr>
                        <a:t>Method of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364050"/>
                  </a:ext>
                </a:extLst>
              </a:tr>
              <a:tr h="899537">
                <a:tc>
                  <a:txBody>
                    <a:bodyPr/>
                    <a:lstStyle/>
                    <a:p>
                      <a:r>
                        <a:rPr lang="en-US" dirty="0"/>
                        <a:t>Formal coursework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Formal education on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Classes don’t address relevant skills/workflows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43210"/>
                  </a:ext>
                </a:extLst>
              </a:tr>
              <a:tr h="629677">
                <a:tc>
                  <a:txBody>
                    <a:bodyPr/>
                    <a:lstStyle/>
                    <a:p>
                      <a:r>
                        <a:rPr lang="en-US" dirty="0"/>
                        <a:t>Programming 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Learn at your own 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$$$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self-motivation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69046"/>
                  </a:ext>
                </a:extLst>
              </a:tr>
              <a:tr h="611949">
                <a:tc>
                  <a:txBody>
                    <a:bodyPr/>
                    <a:lstStyle/>
                    <a:p>
                      <a:r>
                        <a:rPr lang="en-US" dirty="0"/>
                        <a:t>Online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Learn at your own pace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Learn in your PJs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Sometimes $$$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37124"/>
                  </a:ext>
                </a:extLst>
              </a:tr>
              <a:tr h="899537">
                <a:tc>
                  <a:txBody>
                    <a:bodyPr/>
                    <a:lstStyle/>
                    <a:p>
                      <a:r>
                        <a:rPr lang="en-US" dirty="0"/>
                        <a:t>Locally-held workshops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Usually free or low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Gives you transferrable and useable skills immediately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Held during certain times of the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339176"/>
                  </a:ext>
                </a:extLst>
              </a:tr>
              <a:tr h="899537">
                <a:tc>
                  <a:txBody>
                    <a:bodyPr/>
                    <a:lstStyle/>
                    <a:p>
                      <a:r>
                        <a:rPr lang="en-US" dirty="0"/>
                        <a:t>Study groups/communities of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Discuss with others doing similar work how to perform common analyses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 a formal class with learning 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83777"/>
                  </a:ext>
                </a:extLst>
              </a:tr>
              <a:tr h="1169398">
                <a:tc>
                  <a:txBody>
                    <a:bodyPr/>
                    <a:lstStyle/>
                    <a:p>
                      <a:r>
                        <a:rPr lang="en-US" dirty="0"/>
                        <a:t>Campus Core Services/Libraries/Hubs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Weekly office hours for specific help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Make connections to other campus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Sometimes consultation requires $$$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92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3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Formal Coursework @ UW-Madison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0221B-013C-214A-83BD-F51185A9DC8E}"/>
              </a:ext>
            </a:extLst>
          </p:cNvPr>
          <p:cNvSpPr txBox="1"/>
          <p:nvPr/>
        </p:nvSpPr>
        <p:spPr>
          <a:xfrm>
            <a:off x="312234" y="1256371"/>
            <a:ext cx="9344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MICROBIO 657: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Bioinformatics for Microbiologists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Spring Semester, Garret Suen (possibly not offered in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STATS 679: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Computing Tools for Data Analytics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Fall Semester, Cecil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BMI 541: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Biostatistics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BMI 576: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Bioinformatics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BMI 776: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Advanced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CS301: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Data Programming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7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Programming/Bioinformatics Books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D340FA-7E95-8840-AB5B-39784E9BC2B1}"/>
              </a:ext>
            </a:extLst>
          </p:cNvPr>
          <p:cNvGrpSpPr/>
          <p:nvPr/>
        </p:nvGrpSpPr>
        <p:grpSpPr>
          <a:xfrm>
            <a:off x="2447073" y="1220723"/>
            <a:ext cx="6940988" cy="5425404"/>
            <a:chOff x="718634" y="1218607"/>
            <a:chExt cx="6940988" cy="5425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063514-FD85-B94E-95C1-B756AAE2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622" y="1218607"/>
              <a:ext cx="2286000" cy="2286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918B8-7B49-FC46-8F14-E7D83263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622" y="1218607"/>
              <a:ext cx="2286000" cy="228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7046ED-D4DF-5640-9452-6AD1C265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927" y="3654465"/>
              <a:ext cx="2859616" cy="2859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4BECB5-A443-5744-BCB4-92DAF645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0409" y="1218607"/>
              <a:ext cx="1828801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AA3989-A9D5-D04E-BCFF-FC5A5782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3622" y="3786511"/>
              <a:ext cx="2286000" cy="285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D5E0DB-355C-7F41-BF6C-88856FA9F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634" y="3580594"/>
              <a:ext cx="22352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49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DE7296-6231-B344-B61E-17013D88C92B}"/>
              </a:ext>
            </a:extLst>
          </p:cNvPr>
          <p:cNvCxnSpPr>
            <a:cxnSpLocks/>
          </p:cNvCxnSpPr>
          <p:nvPr/>
        </p:nvCxnSpPr>
        <p:spPr>
          <a:xfrm>
            <a:off x="423746" y="936702"/>
            <a:ext cx="74936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3F1B3-2710-CB4D-925E-CEFDE6579B39}"/>
              </a:ext>
            </a:extLst>
          </p:cNvPr>
          <p:cNvSpPr txBox="1"/>
          <p:nvPr/>
        </p:nvSpPr>
        <p:spPr>
          <a:xfrm>
            <a:off x="312234" y="211873"/>
            <a:ext cx="93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Programming/Bioinformatics Books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D340FA-7E95-8840-AB5B-39784E9BC2B1}"/>
              </a:ext>
            </a:extLst>
          </p:cNvPr>
          <p:cNvGrpSpPr/>
          <p:nvPr/>
        </p:nvGrpSpPr>
        <p:grpSpPr>
          <a:xfrm>
            <a:off x="2447073" y="1220723"/>
            <a:ext cx="6940988" cy="5425404"/>
            <a:chOff x="718634" y="1218607"/>
            <a:chExt cx="6940988" cy="5425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063514-FD85-B94E-95C1-B756AAE2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622" y="1218607"/>
              <a:ext cx="2286000" cy="2286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918B8-7B49-FC46-8F14-E7D83263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622" y="1218607"/>
              <a:ext cx="2286000" cy="228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7046ED-D4DF-5640-9452-6AD1C265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927" y="3654465"/>
              <a:ext cx="2859616" cy="2859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4BECB5-A443-5744-BCB4-92DAF645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0409" y="1218607"/>
              <a:ext cx="1828801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AA3989-A9D5-D04E-BCFF-FC5A5782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3622" y="3786511"/>
              <a:ext cx="2286000" cy="285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D5E0DB-355C-7F41-BF6C-88856FA9F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634" y="3580594"/>
              <a:ext cx="2235200" cy="28575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97FAF1-A0C8-7F41-ACF9-CDF01090984D}"/>
              </a:ext>
            </a:extLst>
          </p:cNvPr>
          <p:cNvSpPr/>
          <p:nvPr/>
        </p:nvSpPr>
        <p:spPr>
          <a:xfrm>
            <a:off x="4463615" y="3376793"/>
            <a:ext cx="2932771" cy="306341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473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1337</TotalTime>
  <Words>893</Words>
  <Application>Microsoft Macintosh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Rockwell</vt:lpstr>
      <vt:lpstr>Wingdings</vt:lpstr>
      <vt:lpstr>Atlas</vt:lpstr>
      <vt:lpstr>Computational Resources  @ UW-Madison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Resources  @ UW-Madison</dc:title>
  <dc:creator>Elizabeth A McDaniel</dc:creator>
  <cp:lastModifiedBy>Elizabeth A McDaniel</cp:lastModifiedBy>
  <cp:revision>16</cp:revision>
  <dcterms:created xsi:type="dcterms:W3CDTF">2019-08-12T18:51:11Z</dcterms:created>
  <dcterms:modified xsi:type="dcterms:W3CDTF">2019-08-13T17:08:30Z</dcterms:modified>
</cp:coreProperties>
</file>